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70" r:id="rId4"/>
    <p:sldId id="276" r:id="rId5"/>
    <p:sldId id="277" r:id="rId6"/>
    <p:sldId id="273" r:id="rId7"/>
    <p:sldId id="274" r:id="rId8"/>
    <p:sldId id="275" r:id="rId9"/>
    <p:sldId id="258" r:id="rId10"/>
    <p:sldId id="269" r:id="rId11"/>
    <p:sldId id="259" r:id="rId12"/>
    <p:sldId id="260" r:id="rId13"/>
    <p:sldId id="261" r:id="rId14"/>
    <p:sldId id="265" r:id="rId15"/>
    <p:sldId id="263" r:id="rId16"/>
    <p:sldId id="272" r:id="rId17"/>
    <p:sldId id="26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F50"/>
    <a:srgbClr val="F69A0B"/>
    <a:srgbClr val="2196F3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95" d="100"/>
          <a:sy n="95" d="100"/>
        </p:scale>
        <p:origin x="-104" y="-1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4" Type="http://schemas.microsoft.com/office/2011/relationships/chartColorStyle" Target="colors1.xml"/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Relationship Id="rId2" Type="http://schemas.microsoft.com/office/2011/relationships/chartStyle" Target="style2.xml"/><Relationship Id="rId3" Type="http://schemas.microsoft.com/office/2011/relationships/chartColorStyle" Target="colors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yan\Dropbox\Optimum%20Capital\PayYap\1.%20PAYYAP%2036-Month%20Financial%20Model%20(USD%20100k+500k+3000k)%20v2017-01-28.xlsx" TargetMode="External"/><Relationship Id="rId2" Type="http://schemas.microsoft.com/office/2011/relationships/chartStyle" Target="style3.xml"/><Relationship Id="rId3" Type="http://schemas.microsoft.com/office/2011/relationships/chartColorStyle" Target="colors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277777777777778"/>
          <c:y val="0.00694444444444444"/>
          <c:w val="0.975"/>
          <c:h val="0.921296296296296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Workbook.xlsx]Sheet1'!$D$6</c:f>
              <c:strCache>
                <c:ptCount val="1"/>
                <c:pt idx="0">
                  <c:v>USA (LIVE)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5F1-497D-B5EB-5B28B2704358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F1-497D-B5EB-5B28B2704358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5F1-497D-B5EB-5B28B2704358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F1-497D-B5EB-5B28B2704358}"/>
              </c:ext>
            </c:extLst>
          </c:dPt>
          <c:dLbls>
            <c:dLbl>
              <c:idx val="0"/>
              <c:layout>
                <c:manualLayout>
                  <c:x val="0.103724829576179"/>
                  <c:y val="-0.11979024654706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2485053152531975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5F1-497D-B5EB-5B28B2704358}"/>
                </c:ext>
              </c:extLst>
            </c:dLbl>
            <c:dLbl>
              <c:idx val="1"/>
              <c:layout>
                <c:manualLayout>
                  <c:x val="-0.185252879006116"/>
                  <c:y val="0.18993605155812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97D-B5EB-5B28B2704358}"/>
                </c:ext>
              </c:extLst>
            </c:dLbl>
            <c:dLbl>
              <c:idx val="2"/>
              <c:layout>
                <c:manualLayout>
                  <c:x val="-0.0423062411678993"/>
                  <c:y val="-0.17889942976219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024806255621911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5F1-497D-B5EB-5B28B2704358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F1-497D-B5EB-5B28B27043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Workbook.xlsx]Sheet1'!$C$7:$C$9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Workbook.xlsx]Sheet1'!$D$7:$D$9</c:f>
              <c:numCache>
                <c:formatCode>General</c:formatCode>
                <c:ptCount val="3"/>
                <c:pt idx="0">
                  <c:v>1000.0</c:v>
                </c:pt>
                <c:pt idx="1">
                  <c:v>200.0</c:v>
                </c:pt>
                <c:pt idx="2">
                  <c:v>20.0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F1-497D-B5EB-5B28B270435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"/>
          <c:y val="0.0115740740740741"/>
          <c:w val="1.0"/>
          <c:h val="0.976851851851852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Workbook.xlsx]Sheet1'!$D$23</c:f>
              <c:strCache>
                <c:ptCount val="1"/>
                <c:pt idx="0">
                  <c:v>INTL (PAUSED)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80C-43EA-BFFF-BD327E45B4D0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0C-43EA-BFFF-BD327E45B4D0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0C-43EA-BFFF-BD327E45B4D0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0C-43EA-BFFF-BD327E45B4D0}"/>
              </c:ext>
            </c:extLst>
          </c:dPt>
          <c:dLbls>
            <c:dLbl>
              <c:idx val="0"/>
              <c:layout>
                <c:manualLayout>
                  <c:x val="0.15958379281924"/>
                  <c:y val="-0.22103586998718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978955742961589"/>
                      <c:h val="0.195247681900789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80C-43EA-BFFF-BD327E45B4D0}"/>
                </c:ext>
              </c:extLst>
            </c:dLbl>
            <c:dLbl>
              <c:idx val="1"/>
              <c:layout>
                <c:manualLayout>
                  <c:x val="-0.0815486819561446"/>
                  <c:y val="0.11998454642231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0C-43EA-BFFF-BD327E45B4D0}"/>
                </c:ext>
              </c:extLst>
            </c:dLbl>
            <c:dLbl>
              <c:idx val="2"/>
              <c:layout>
                <c:manualLayout>
                  <c:x val="-0.0803531846719322"/>
                  <c:y val="-0.1999149715812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0C-43EA-BFFF-BD327E45B4D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0C-43EA-BFFF-BD327E45B4D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Workbook.xlsx]Sheet1'!$C$24:$C$26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Workbook.xlsx]Sheet1'!$D$24:$D$26</c:f>
              <c:numCache>
                <c:formatCode>General</c:formatCode>
                <c:ptCount val="3"/>
                <c:pt idx="0">
                  <c:v>1000.0</c:v>
                </c:pt>
                <c:pt idx="1">
                  <c:v>600.0</c:v>
                </c:pt>
                <c:pt idx="2">
                  <c:v>200.0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0C-43EA-BFFF-BD327E45B4D0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450.0</c:v>
                </c:pt>
                <c:pt idx="1">
                  <c:v>620.0</c:v>
                </c:pt>
                <c:pt idx="2">
                  <c:v>780.0</c:v>
                </c:pt>
                <c:pt idx="3">
                  <c:v>930.0</c:v>
                </c:pt>
                <c:pt idx="4">
                  <c:v>1080.0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112777304"/>
        <c:axId val="2112786904"/>
      </c:barChart>
      <c:catAx>
        <c:axId val="2112777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12786904"/>
        <c:crosses val="autoZero"/>
        <c:auto val="1"/>
        <c:lblAlgn val="ctr"/>
        <c:lblOffset val="100"/>
        <c:noMultiLvlLbl val="0"/>
      </c:catAx>
      <c:valAx>
        <c:axId val="21127869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12777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7807762057613"/>
          <c:y val="0.0591617713398075"/>
          <c:w val="0.542625615613627"/>
          <c:h val="0.74537640420779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500000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2EA-43EC-ABDB-AD9E9B949B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2EA-43EC-ABDB-AD9E9B949B10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2EA-43EC-ABDB-AD9E9B949B10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2EA-43EC-ABDB-AD9E9B949B10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2EA-43EC-ABDB-AD9E9B949B10}"/>
              </c:ext>
            </c:extLst>
          </c:dPt>
          <c:dLbls>
            <c:dLbl>
              <c:idx val="0"/>
              <c:layout>
                <c:manualLayout>
                  <c:x val="-0.0989111851468612"/>
                  <c:y val="-0.1297371142807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2EA-43EC-ABDB-AD9E9B949B10}"/>
                </c:ext>
              </c:extLst>
            </c:dLbl>
            <c:dLbl>
              <c:idx val="1"/>
              <c:layout>
                <c:manualLayout>
                  <c:x val="0.14758131649567"/>
                  <c:y val="-0.09988567290447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2EA-43EC-ABDB-AD9E9B949B10}"/>
                </c:ext>
              </c:extLst>
            </c:dLbl>
            <c:dLbl>
              <c:idx val="2"/>
              <c:layout>
                <c:manualLayout>
                  <c:x val="0.167530330887289"/>
                  <c:y val="-0.02356208421395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2EA-43EC-ABDB-AD9E9B949B10}"/>
                </c:ext>
              </c:extLst>
            </c:dLbl>
            <c:dLbl>
              <c:idx val="3"/>
              <c:layout>
                <c:manualLayout>
                  <c:x val="0.169262015542734"/>
                  <c:y val="0.03409533059335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2EA-43EC-ABDB-AD9E9B949B10}"/>
                </c:ext>
              </c:extLst>
            </c:dLbl>
            <c:dLbl>
              <c:idx val="4"/>
              <c:layout>
                <c:manualLayout>
                  <c:x val="0.0504544486196471"/>
                  <c:y val="0.1424952713793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2EA-43EC-ABDB-AD9E9B949B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Sheet1!$B$2:$B$6</c:f>
              <c:numCache>
                <c:formatCode>_("$"* #,##0_);_("$"* \(#,##0\);_("$"* "-"??_);_(@_)</c:formatCode>
                <c:ptCount val="5"/>
                <c:pt idx="0">
                  <c:v>231000.0</c:v>
                </c:pt>
                <c:pt idx="1">
                  <c:v>50000.0</c:v>
                </c:pt>
                <c:pt idx="2">
                  <c:v>25000.0</c:v>
                </c:pt>
                <c:pt idx="3">
                  <c:v>30000.0</c:v>
                </c:pt>
                <c:pt idx="4">
                  <c:v>164000.0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2EA-43EC-ABDB-AD9E9B949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3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"/>
          <c:y val="0.396952077642401"/>
          <c:w val="0.562014289576057"/>
          <c:h val="0.544916145126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1957820858954"/>
          <c:y val="0.0833160766358585"/>
          <c:w val="0.504847550306212"/>
          <c:h val="0.792954267496668"/>
        </c:manualLayout>
      </c:layout>
      <c:pie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E8-4309-95D9-3BF632E14A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E8-4309-95D9-3BF632E14A55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E8-4309-95D9-3BF632E14A55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E8-4309-95D9-3BF632E14A55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9E8-4309-95D9-3BF632E14A55}"/>
              </c:ext>
            </c:extLst>
          </c:dPt>
          <c:dLbls>
            <c:dLbl>
              <c:idx val="0"/>
              <c:layout>
                <c:manualLayout>
                  <c:x val="-0.0682075852205441"/>
                  <c:y val="0.0586938037383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20060011933641"/>
                      <c:h val="7.67795639193170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9E8-4309-95D9-3BF632E14A55}"/>
                </c:ext>
              </c:extLst>
            </c:dLbl>
            <c:dLbl>
              <c:idx val="2"/>
              <c:layout>
                <c:manualLayout>
                  <c:x val="-0.0114447315369138"/>
                  <c:y val="0.01688497199689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9E8-4309-95D9-3BF632E14A55}"/>
                </c:ext>
              </c:extLst>
            </c:dLbl>
            <c:dLbl>
              <c:idx val="3"/>
              <c:layout>
                <c:manualLayout>
                  <c:x val="-0.0159919038849501"/>
                  <c:y val="0.0006084549386166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9E8-4309-95D9-3BF632E14A55}"/>
                </c:ext>
              </c:extLst>
            </c:dLbl>
            <c:dLbl>
              <c:idx val="4"/>
              <c:layout>
                <c:manualLayout>
                  <c:x val="0.125047239570998"/>
                  <c:y val="0.1531394078946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9E8-4309-95D9-3BF632E14A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'B4B Use of Funds'!$C$51:$C$55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'B4B Use of Funds'!$D$51:$D$55</c:f>
              <c:numCache>
                <c:formatCode>_("$"* #,##0_);_("$"* \(#,##0\);_("$"* "-"??_);_(@_)</c:formatCode>
                <c:ptCount val="5"/>
                <c:pt idx="0">
                  <c:v>1.1743494895639E6</c:v>
                </c:pt>
                <c:pt idx="1">
                  <c:v>1.17729272136731E6</c:v>
                </c:pt>
                <c:pt idx="2">
                  <c:v>70637.56328203864</c:v>
                </c:pt>
                <c:pt idx="3">
                  <c:v>38262.01344443759</c:v>
                </c:pt>
                <c:pt idx="4">
                  <c:v>539458.2123423186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9E8-4309-95D9-3BF632E14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250094479141995"/>
          <c:y val="0.43648539305105"/>
          <c:w val="0.511698600174978"/>
          <c:h val="0.561914945838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Founder; CEO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with setting up a system for detecting fraud in the online space for Myer.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5E3D0A37-BFA2-45E9-B1FD-E7C5156DE9F2}" type="presOf" srcId="{2CFED16F-1EA8-4C0C-8707-F91CD4D7574B}" destId="{42F98F3E-896A-4826-87C0-A8F6B54F78B0}" srcOrd="1" destOrd="0" presId="urn:microsoft.com/office/officeart/2005/8/layout/lProcess2"/>
    <dgm:cxn modelId="{C3466F34-7F2B-4502-B9CD-8F0B51A23885}" type="presOf" srcId="{1E61AB82-916E-4B2A-9EF1-B5D3967903D4}" destId="{EE3251FE-D7FE-449F-B24C-6EA78D0510C7}" srcOrd="0" destOrd="0" presId="urn:microsoft.com/office/officeart/2005/8/layout/lProcess2"/>
    <dgm:cxn modelId="{9C088EF7-7FFF-4F7F-8625-F976E2CFEB8E}" type="presOf" srcId="{8C9E4C65-2517-4D65-B78B-D20FD1014F2F}" destId="{A1EC01E6-A3CD-482F-A31B-7F7D9C947093}" srcOrd="0" destOrd="0" presId="urn:microsoft.com/office/officeart/2005/8/layout/lProcess2"/>
    <dgm:cxn modelId="{9B14492F-F939-488D-B01E-8857E58D1DFE}" type="presOf" srcId="{18F19A10-4546-4322-93D9-DE9604EA0256}" destId="{EAE8F420-FE04-4339-9455-76ACAEA3DE14}" srcOrd="1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C5A9F92C-F325-4EA4-8B27-3F7AE35A550F}" type="presOf" srcId="{D577DF1F-3DE0-424C-839A-778DFECB0EDB}" destId="{B8261E2A-84EC-4189-9371-217380B0DCB9}" srcOrd="1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ACB863A1-D27C-4899-831A-92C8CA29A29F}" type="presOf" srcId="{63382845-8C9D-42FA-914D-8EE92827973B}" destId="{F385D833-D0CE-4F2E-9ACE-62D4F67F852B}" srcOrd="0" destOrd="0" presId="urn:microsoft.com/office/officeart/2005/8/layout/lProcess2"/>
    <dgm:cxn modelId="{20009A97-9AEE-41CD-B07C-BB6CC366A05B}" type="presOf" srcId="{74747F6E-21C8-473D-8298-B1F1088CEDEA}" destId="{91269B46-25F5-429E-A51F-B89A7A96D1D7}" srcOrd="0" destOrd="0" presId="urn:microsoft.com/office/officeart/2005/8/layout/lProcess2"/>
    <dgm:cxn modelId="{6DDC366C-B007-4066-A834-6A5DE3DC7E7A}" type="presOf" srcId="{3FD862E5-9EF3-4964-B38D-4E5B968F0175}" destId="{3F7AB1D7-127D-4196-BBCA-641E27399B7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9EAEA3B6-8E58-4BBF-800F-8AB9980F9C7B}" type="presOf" srcId="{7B3DDA43-D87C-4098-9C87-7B4080648931}" destId="{686B3991-5F4C-4DB5-B438-B87A8CA2F5D8}" srcOrd="0" destOrd="0" presId="urn:microsoft.com/office/officeart/2005/8/layout/lProcess2"/>
    <dgm:cxn modelId="{6301567C-017A-4686-8D7A-0AA9AA6F631B}" type="presOf" srcId="{2CFED16F-1EA8-4C0C-8707-F91CD4D7574B}" destId="{76CB4ED1-B7ED-4B8A-9000-DCBC2D89A30E}" srcOrd="0" destOrd="0" presId="urn:microsoft.com/office/officeart/2005/8/layout/lProcess2"/>
    <dgm:cxn modelId="{A0BBD746-14D9-42B7-8BB7-D5F37E32757A}" type="presOf" srcId="{D352BA04-A9F9-40A2-801D-B710EC4A5E90}" destId="{39B81BB3-55FA-4566-AF06-5957361C5070}" srcOrd="0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829EA1B1-3BD1-43C1-B59C-02D1387A3531}" type="presOf" srcId="{18F19A10-4546-4322-93D9-DE9604EA0256}" destId="{6BD74035-0AF1-4B52-871B-F1654B0B8BF2}" srcOrd="0" destOrd="0" presId="urn:microsoft.com/office/officeart/2005/8/layout/lProcess2"/>
    <dgm:cxn modelId="{7BC558C8-9651-4097-AD7D-AC249F67F4F4}" type="presOf" srcId="{D577DF1F-3DE0-424C-839A-778DFECB0EDB}" destId="{336919AC-FEC5-4FBA-82C2-409691659F3B}" srcOrd="0" destOrd="0" presId="urn:microsoft.com/office/officeart/2005/8/layout/lProcess2"/>
    <dgm:cxn modelId="{75303852-CAF3-491D-B8F5-E361706F635B}" type="presParOf" srcId="{3F7AB1D7-127D-4196-BBCA-641E27399B78}" destId="{3587540A-0E65-472D-BF25-1BF9C31C16FB}" srcOrd="0" destOrd="0" presId="urn:microsoft.com/office/officeart/2005/8/layout/lProcess2"/>
    <dgm:cxn modelId="{329B789B-8EAD-4C7F-A0AC-DC865FAA44B7}" type="presParOf" srcId="{3587540A-0E65-472D-BF25-1BF9C31C16FB}" destId="{6BD74035-0AF1-4B52-871B-F1654B0B8BF2}" srcOrd="0" destOrd="0" presId="urn:microsoft.com/office/officeart/2005/8/layout/lProcess2"/>
    <dgm:cxn modelId="{C6170517-5B7D-4DFC-B9BE-B03229A370DF}" type="presParOf" srcId="{3587540A-0E65-472D-BF25-1BF9C31C16FB}" destId="{EAE8F420-FE04-4339-9455-76ACAEA3DE14}" srcOrd="1" destOrd="0" presId="urn:microsoft.com/office/officeart/2005/8/layout/lProcess2"/>
    <dgm:cxn modelId="{76EC9044-F463-4805-B27E-ECF93D07B2FA}" type="presParOf" srcId="{3587540A-0E65-472D-BF25-1BF9C31C16FB}" destId="{88D1BD8A-D909-4C27-8815-129A94E8D784}" srcOrd="2" destOrd="0" presId="urn:microsoft.com/office/officeart/2005/8/layout/lProcess2"/>
    <dgm:cxn modelId="{E75B931C-1250-4F65-9571-6E1AD5559A86}" type="presParOf" srcId="{88D1BD8A-D909-4C27-8815-129A94E8D784}" destId="{70D73B6D-BF1D-4F31-BF36-AF1D19E09E9A}" srcOrd="0" destOrd="0" presId="urn:microsoft.com/office/officeart/2005/8/layout/lProcess2"/>
    <dgm:cxn modelId="{7641913E-89C7-42DB-93E7-43C824DEF503}" type="presParOf" srcId="{70D73B6D-BF1D-4F31-BF36-AF1D19E09E9A}" destId="{F385D833-D0CE-4F2E-9ACE-62D4F67F852B}" srcOrd="0" destOrd="0" presId="urn:microsoft.com/office/officeart/2005/8/layout/lProcess2"/>
    <dgm:cxn modelId="{717F42E3-E745-4968-864F-65FBDA8FC4A6}" type="presParOf" srcId="{70D73B6D-BF1D-4F31-BF36-AF1D19E09E9A}" destId="{7B760D84-9B8C-457D-B7CF-F4A3CF807757}" srcOrd="1" destOrd="0" presId="urn:microsoft.com/office/officeart/2005/8/layout/lProcess2"/>
    <dgm:cxn modelId="{C8053DB2-27A2-462B-9532-1AC0D14008CB}" type="presParOf" srcId="{70D73B6D-BF1D-4F31-BF36-AF1D19E09E9A}" destId="{686B3991-5F4C-4DB5-B438-B87A8CA2F5D8}" srcOrd="2" destOrd="0" presId="urn:microsoft.com/office/officeart/2005/8/layout/lProcess2"/>
    <dgm:cxn modelId="{22253E44-C23C-47E7-BD49-508D7A03360B}" type="presParOf" srcId="{3F7AB1D7-127D-4196-BBCA-641E27399B78}" destId="{E90F9ADD-AD87-4FC2-A4BB-F30A13B47C69}" srcOrd="1" destOrd="0" presId="urn:microsoft.com/office/officeart/2005/8/layout/lProcess2"/>
    <dgm:cxn modelId="{44AE90CF-8046-44B0-83E0-089E1EE033B0}" type="presParOf" srcId="{3F7AB1D7-127D-4196-BBCA-641E27399B78}" destId="{C479102B-D94C-4774-9003-B7CA50886272}" srcOrd="2" destOrd="0" presId="urn:microsoft.com/office/officeart/2005/8/layout/lProcess2"/>
    <dgm:cxn modelId="{87CC6C0E-160C-4352-AEB9-B5C4EC19E622}" type="presParOf" srcId="{C479102B-D94C-4774-9003-B7CA50886272}" destId="{76CB4ED1-B7ED-4B8A-9000-DCBC2D89A30E}" srcOrd="0" destOrd="0" presId="urn:microsoft.com/office/officeart/2005/8/layout/lProcess2"/>
    <dgm:cxn modelId="{F3C7419C-05EC-4F04-8FFA-CFA60D601ACA}" type="presParOf" srcId="{C479102B-D94C-4774-9003-B7CA50886272}" destId="{42F98F3E-896A-4826-87C0-A8F6B54F78B0}" srcOrd="1" destOrd="0" presId="urn:microsoft.com/office/officeart/2005/8/layout/lProcess2"/>
    <dgm:cxn modelId="{5A97CAF9-DEF4-4ACF-89A5-6088FEF6D6D2}" type="presParOf" srcId="{C479102B-D94C-4774-9003-B7CA50886272}" destId="{5F0A6648-160C-47C5-B136-FAB5EB4B65CA}" srcOrd="2" destOrd="0" presId="urn:microsoft.com/office/officeart/2005/8/layout/lProcess2"/>
    <dgm:cxn modelId="{48FAD734-B788-457D-B2A0-D4F9FF8343A3}" type="presParOf" srcId="{5F0A6648-160C-47C5-B136-FAB5EB4B65CA}" destId="{30FDC6EC-AD37-4EE8-8B21-102B073EDBCF}" srcOrd="0" destOrd="0" presId="urn:microsoft.com/office/officeart/2005/8/layout/lProcess2"/>
    <dgm:cxn modelId="{AC2E69F8-8EDB-4FDF-9715-B2855CECA157}" type="presParOf" srcId="{30FDC6EC-AD37-4EE8-8B21-102B073EDBCF}" destId="{A1EC01E6-A3CD-482F-A31B-7F7D9C947093}" srcOrd="0" destOrd="0" presId="urn:microsoft.com/office/officeart/2005/8/layout/lProcess2"/>
    <dgm:cxn modelId="{82045895-8C20-4746-A936-1CB35E64EA46}" type="presParOf" srcId="{30FDC6EC-AD37-4EE8-8B21-102B073EDBCF}" destId="{6CA64352-ECA5-4430-8940-EF8DB07EF5DA}" srcOrd="1" destOrd="0" presId="urn:microsoft.com/office/officeart/2005/8/layout/lProcess2"/>
    <dgm:cxn modelId="{0BD1B6A3-9188-4CAE-850A-78032E377628}" type="presParOf" srcId="{30FDC6EC-AD37-4EE8-8B21-102B073EDBCF}" destId="{91269B46-25F5-429E-A51F-B89A7A96D1D7}" srcOrd="2" destOrd="0" presId="urn:microsoft.com/office/officeart/2005/8/layout/lProcess2"/>
    <dgm:cxn modelId="{9A99E0ED-9CF0-4E08-9298-8FD61E1A2782}" type="presParOf" srcId="{3F7AB1D7-127D-4196-BBCA-641E27399B78}" destId="{70EBC875-9311-4389-A83F-305A9461DBDB}" srcOrd="3" destOrd="0" presId="urn:microsoft.com/office/officeart/2005/8/layout/lProcess2"/>
    <dgm:cxn modelId="{3ACEAD97-C5D1-4A34-A42B-9C88E4061DC4}" type="presParOf" srcId="{3F7AB1D7-127D-4196-BBCA-641E27399B78}" destId="{C46A085C-85AE-4F02-A8B6-98DA858D709A}" srcOrd="4" destOrd="0" presId="urn:microsoft.com/office/officeart/2005/8/layout/lProcess2"/>
    <dgm:cxn modelId="{B0004EBA-1729-498C-BF0F-5B576901F49D}" type="presParOf" srcId="{C46A085C-85AE-4F02-A8B6-98DA858D709A}" destId="{336919AC-FEC5-4FBA-82C2-409691659F3B}" srcOrd="0" destOrd="0" presId="urn:microsoft.com/office/officeart/2005/8/layout/lProcess2"/>
    <dgm:cxn modelId="{8A061358-3D47-4FF1-A99A-7B7696CDDA3E}" type="presParOf" srcId="{C46A085C-85AE-4F02-A8B6-98DA858D709A}" destId="{B8261E2A-84EC-4189-9371-217380B0DCB9}" srcOrd="1" destOrd="0" presId="urn:microsoft.com/office/officeart/2005/8/layout/lProcess2"/>
    <dgm:cxn modelId="{EF8936D4-0D94-4B2F-8E3B-674F05CC9E45}" type="presParOf" srcId="{C46A085C-85AE-4F02-A8B6-98DA858D709A}" destId="{1CC96A2B-6B65-453E-8905-08FA73498051}" srcOrd="2" destOrd="0" presId="urn:microsoft.com/office/officeart/2005/8/layout/lProcess2"/>
    <dgm:cxn modelId="{62647EB2-0A03-47CC-8C44-578DCEB4A2D6}" type="presParOf" srcId="{1CC96A2B-6B65-453E-8905-08FA73498051}" destId="{59160760-2216-422F-82BF-CEF97FFDAC11}" srcOrd="0" destOrd="0" presId="urn:microsoft.com/office/officeart/2005/8/layout/lProcess2"/>
    <dgm:cxn modelId="{288450F2-00C4-4395-B05C-AE26E8BD904D}" type="presParOf" srcId="{59160760-2216-422F-82BF-CEF97FFDAC11}" destId="{EE3251FE-D7FE-449F-B24C-6EA78D0510C7}" srcOrd="0" destOrd="0" presId="urn:microsoft.com/office/officeart/2005/8/layout/lProcess2"/>
    <dgm:cxn modelId="{D0E14C87-3854-406B-A2D8-B29FBE701331}" type="presParOf" srcId="{59160760-2216-422F-82BF-CEF97FFDAC11}" destId="{1838E8CE-7E89-4290-8E0D-6C6A5465FBF1}" srcOrd="1" destOrd="0" presId="urn:microsoft.com/office/officeart/2005/8/layout/lProcess2"/>
    <dgm:cxn modelId="{647D4A4C-A222-4F50-91BC-81C5FD2E9BFF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Founder; CEO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with setting up a system for detecting fraud in the online space for Myer.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26/3/17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26/3/17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.ti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2"/>
            <a:ext cx="10781405" cy="1645920"/>
          </a:xfrm>
        </p:spPr>
        <p:txBody>
          <a:bodyPr/>
          <a:lstStyle/>
          <a:p>
            <a:r>
              <a:rPr lang="en-US" dirty="0" smtClean="0"/>
              <a:t>The easiest way to get paid </a:t>
            </a:r>
            <a:r>
              <a:rPr lang="mr-IN" dirty="0" smtClean="0"/>
              <a:t>–</a:t>
            </a:r>
            <a:r>
              <a:rPr lang="en-US" dirty="0" smtClean="0"/>
              <a:t> VIA “APP”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5783067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183882" y="1436231"/>
            <a:ext cx="5828209" cy="5332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50293" y="1678936"/>
            <a:ext cx="4270248" cy="536778"/>
          </a:xfrm>
        </p:spPr>
        <p:txBody>
          <a:bodyPr/>
          <a:lstStyle/>
          <a:p>
            <a:r>
              <a:rPr lang="en-US" b="1" u="sng" dirty="0" smtClean="0"/>
              <a:t>USA Metrics (LIVE)</a:t>
            </a:r>
            <a:endParaRPr lang="en-US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11123"/>
            <a:ext cx="5585888" cy="504593"/>
          </a:xfrm>
        </p:spPr>
        <p:txBody>
          <a:bodyPr/>
          <a:lstStyle/>
          <a:p>
            <a:r>
              <a:rPr lang="en-US" b="1" u="sng" dirty="0" smtClean="0"/>
              <a:t>International m</a:t>
            </a:r>
            <a:r>
              <a:rPr lang="en-US" b="1" u="sng" dirty="0" smtClean="0">
                <a:solidFill>
                  <a:srgbClr val="2196F3"/>
                </a:solidFill>
              </a:rPr>
              <a:t>etric</a:t>
            </a:r>
            <a:r>
              <a:rPr lang="en-US" b="1" u="sng" dirty="0" smtClean="0"/>
              <a:t>s (PAUSED)</a:t>
            </a:r>
            <a:endParaRPr lang="en-US" b="1" u="sng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83924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- PAYYAP IS LIVE &amp; CASH-FLOWING -</a:t>
            </a:r>
            <a:br>
              <a:rPr lang="en-US" dirty="0" smtClean="0"/>
            </a:br>
            <a:r>
              <a:rPr lang="en-US" dirty="0" smtClean="0"/>
              <a:t>PILOT METRICS: Strong &amp; STRONGER Demand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77359" y="5419198"/>
            <a:ext cx="5488492" cy="1382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0+ Processing Accounts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$10,000+ Total payment volume…and counting!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 Placeholder 5"/>
          <p:cNvSpPr txBox="1">
            <a:spLocks/>
          </p:cNvSpPr>
          <p:nvPr/>
        </p:nvSpPr>
        <p:spPr>
          <a:xfrm>
            <a:off x="6426200" y="5428657"/>
            <a:ext cx="5585891" cy="1216991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5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00+ Processing Accounts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$100,000+ Total payment volume (paused)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4227344"/>
              </p:ext>
            </p:extLst>
          </p:nvPr>
        </p:nvGraphicFramePr>
        <p:xfrm>
          <a:off x="282205" y="2293349"/>
          <a:ext cx="5361833" cy="31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797381"/>
              </p:ext>
            </p:extLst>
          </p:nvPr>
        </p:nvGraphicFramePr>
        <p:xfrm>
          <a:off x="6508282" y="2346274"/>
          <a:ext cx="5485297" cy="291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775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quickly, 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063286358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3456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investor return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$500,000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20% Equity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43722"/>
              </p:ext>
            </p:extLst>
          </p:nvPr>
        </p:nvGraphicFramePr>
        <p:xfrm>
          <a:off x="4284255" y="1399522"/>
          <a:ext cx="7672616" cy="4410973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:a16="http://schemas.microsoft.com/office/drawing/2014/main" xmlns="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xmlns="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:a16="http://schemas.microsoft.com/office/drawing/2014/main" xmlns="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:a16="http://schemas.microsoft.com/office/drawing/2014/main" xmlns="" val="1486412777"/>
                    </a:ext>
                  </a:extLst>
                </a:gridCol>
              </a:tblGrid>
              <a:tr h="361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140,468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6,105,983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26,234,168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838290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1,701,665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5,103,360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5,013,360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(1,561,197)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1,002,623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21,130,808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2,500,000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10,026,231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211,308,081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9774087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Investor’s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1,403,672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29,583,131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3363486"/>
                  </a:ext>
                </a:extLst>
              </a:tr>
              <a:tr h="3963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Investor ROI (year 3 exit)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58X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1966311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*Takes into account a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second round of financing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with an anticipated investment of $3,000,000 at a $10,000,000 post-money valuation.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959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426202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86481" y="1741250"/>
            <a:ext cx="4270248" cy="843350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$500,000</a:t>
            </a:r>
            <a:r>
              <a:rPr lang="en-US" sz="2400" b="1" dirty="0" smtClean="0"/>
              <a:t> </a:t>
            </a:r>
          </a:p>
          <a:p>
            <a:r>
              <a:rPr lang="en-US" sz="1800" b="1" dirty="0" smtClean="0"/>
              <a:t>Current Round</a:t>
            </a:r>
            <a:endParaRPr lang="en-US" sz="1800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55896"/>
            <a:ext cx="5585888" cy="814065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$3,000,000 </a:t>
            </a:r>
          </a:p>
          <a:p>
            <a:r>
              <a:rPr lang="en-US" sz="1800" b="1" dirty="0" smtClean="0"/>
              <a:t>Next round</a:t>
            </a:r>
            <a:endParaRPr lang="en-US" sz="18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8661" y="2614731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bring on technical staff to complete back-end preparation to launch into international markets (Spanish </a:t>
            </a:r>
            <a:r>
              <a:rPr lang="en-US" smtClean="0"/>
              <a:t>and others)</a:t>
            </a:r>
            <a:endParaRPr lang="en-US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4211999850"/>
              </p:ext>
            </p:extLst>
          </p:nvPr>
        </p:nvGraphicFramePr>
        <p:xfrm>
          <a:off x="128661" y="2992219"/>
          <a:ext cx="5585891" cy="399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0354389"/>
              </p:ext>
            </p:extLst>
          </p:nvPr>
        </p:nvGraphicFramePr>
        <p:xfrm>
          <a:off x="6426202" y="3076398"/>
          <a:ext cx="5585889" cy="359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26200" y="2558279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bring on more technical &amp; support staff and to aggressively ramp-up marketing &amp; advertising efforts domestically and abroad.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33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Founder &amp; CEO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917.310.0864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6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“6th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3463" y="2346276"/>
            <a:ext cx="816621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Channel #1 : Face-to-face transactions via </a:t>
            </a:r>
            <a:r>
              <a:rPr lang="en-US" sz="2000" u="sng" dirty="0" smtClean="0"/>
              <a:t>SWIPE &amp; SIGNATURE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#2 : Remote transactions via </a:t>
            </a:r>
            <a:r>
              <a:rPr lang="en-US" sz="2000" u="sng" dirty="0" smtClean="0"/>
              <a:t>WEB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#3 : Remote transactions via </a:t>
            </a:r>
            <a:r>
              <a:rPr lang="en-US" sz="2000" u="sng" dirty="0" smtClean="0"/>
              <a:t>EMAIL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#4 : Remote transactions via </a:t>
            </a:r>
            <a:r>
              <a:rPr lang="en-US" sz="2000" u="sng" dirty="0" smtClean="0"/>
              <a:t>TELEPHONE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#5 : </a:t>
            </a:r>
            <a:r>
              <a:rPr lang="en-US" sz="2000" dirty="0"/>
              <a:t>Remote transactions via </a:t>
            </a:r>
            <a:r>
              <a:rPr lang="en-US" sz="2000" u="sng" dirty="0" smtClean="0"/>
              <a:t>SMS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Channel </a:t>
            </a:r>
            <a:r>
              <a:rPr lang="en-US" sz="2000" b="1" dirty="0" smtClean="0"/>
              <a:t>#6 : Remote (&amp; </a:t>
            </a:r>
            <a:r>
              <a:rPr lang="en-US" sz="2000" b="1" dirty="0"/>
              <a:t>F</a:t>
            </a:r>
            <a:r>
              <a:rPr lang="en-US" sz="2000" b="1" dirty="0" smtClean="0"/>
              <a:t>ace-to-Face) transactions via “</a:t>
            </a:r>
            <a:r>
              <a:rPr lang="en-US" sz="2000" b="1" u="sng" dirty="0" smtClean="0"/>
              <a:t>APP</a:t>
            </a:r>
            <a:r>
              <a:rPr lang="en-US" sz="2000" b="1" dirty="0" smtClean="0"/>
              <a:t>”</a:t>
            </a:r>
          </a:p>
          <a:p>
            <a:pPr marL="457200" indent="-274320">
              <a:spcBef>
                <a:spcPts val="600"/>
              </a:spcBef>
              <a:buFont typeface="Arial"/>
              <a:buChar char="•"/>
            </a:pPr>
            <a:r>
              <a:rPr lang="en-US" sz="2000" dirty="0" smtClean="0">
                <a:sym typeface="Wingdings"/>
              </a:rPr>
              <a:t>PAYYAP is first </a:t>
            </a:r>
            <a:r>
              <a:rPr lang="en-US" sz="2000" dirty="0">
                <a:sym typeface="Wingdings"/>
              </a:rPr>
              <a:t>to </a:t>
            </a:r>
            <a:r>
              <a:rPr lang="en-US" sz="2000" dirty="0" smtClean="0">
                <a:sym typeface="Wingdings"/>
              </a:rPr>
              <a:t>market </a:t>
            </a:r>
            <a:r>
              <a:rPr lang="en-US" sz="2000" dirty="0">
                <a:sym typeface="Wingdings"/>
              </a:rPr>
              <a:t>w</a:t>
            </a:r>
            <a:r>
              <a:rPr lang="en-US" sz="2000" dirty="0" smtClean="0">
                <a:sym typeface="Wingdings"/>
              </a:rPr>
              <a:t>/ </a:t>
            </a:r>
            <a:r>
              <a:rPr lang="en-US" sz="2000" u="sng" dirty="0" smtClean="0">
                <a:sym typeface="Wingdings"/>
              </a:rPr>
              <a:t>zero-hardware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ym typeface="Wingdings"/>
              </a:rPr>
              <a:t>(“pure App”), 6</a:t>
            </a:r>
            <a:r>
              <a:rPr lang="en-US" sz="2000" baseline="30000" dirty="0" smtClean="0">
                <a:sym typeface="Wingdings"/>
              </a:rPr>
              <a:t>th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>
                <a:sym typeface="Wingdings"/>
              </a:rPr>
              <a:t>Channel </a:t>
            </a:r>
            <a:r>
              <a:rPr lang="en-US" sz="2000" dirty="0" smtClean="0">
                <a:sym typeface="Wingdings"/>
              </a:rPr>
              <a:t>Technology &amp; Merchant Services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99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3259</TotalTime>
  <Words>1257</Words>
  <Application>Microsoft Macintosh PowerPoint</Application>
  <PresentationFormat>Custom</PresentationFormat>
  <Paragraphs>212</Paragraphs>
  <Slides>17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Parcel</vt:lpstr>
      <vt:lpstr>The easiest way to get paid – VIA “APP”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- PAYYAP IS LIVE &amp; CASH-FLOWING - PILOT METRICS: Strong &amp; STRONGER Demand</vt:lpstr>
      <vt:lpstr>Competitive analysis</vt:lpstr>
      <vt:lpstr>Global Mobile Payments Industry</vt:lpstr>
      <vt:lpstr>Value proposition</vt:lpstr>
      <vt:lpstr>Management team</vt:lpstr>
      <vt:lpstr>Financial summary &amp; investor return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Shea Writer</cp:lastModifiedBy>
  <cp:revision>103</cp:revision>
  <dcterms:created xsi:type="dcterms:W3CDTF">2017-01-27T16:11:43Z</dcterms:created>
  <dcterms:modified xsi:type="dcterms:W3CDTF">2017-03-27T03:47:40Z</dcterms:modified>
</cp:coreProperties>
</file>