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  <Override PartName="/ppt/media/image3.jpeg" ContentType="image/jpeg"/>
  <Override PartName="/ppt/media/image4.jpeg" ContentType="image/jpeg"/>
  <Override PartName="/ppt/media/image5.jpeg" ContentType="image/jpeg"/>
  <Override PartName="/ppt/charts/chart1.xml" ContentType="application/vnd.openxmlformats-officedocument.drawingml.chart+xml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3429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10287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17145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2057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24003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2743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200" u="none" kumimoji="0" normalizeH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def" i="def">
        <a:fontRef idx="minor">
          <a:srgbClr val="5A5F5E"/>
        </a:fontRef>
        <a:srgbClr val="5A5F5E"/>
      </a:tcTxStyle>
      <a:tcStyle>
        <a:tcBdr>
          <a:left>
            <a:ln w="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0" cap="flat">
              <a:noFill/>
              <a:miter lim="400000"/>
            </a:ln>
          </a:insideH>
          <a:insideV>
            <a:ln w="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BEBEB"/>
          </a:solidFill>
        </a:fill>
      </a:tcStyle>
    </a:band2H>
    <a:firstCol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def" i="de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5F7579"/>
        </a:fontRef>
        <a:srgbClr val="5F7579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121927"/>
          <c:y val="0.0801973"/>
          <c:w val="0.873073"/>
          <c:h val="0.79234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chemeClr val="accent5"/>
            </a:soli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3600" u="none">
                    <a:solidFill>
                      <a:srgbClr val="000000"/>
                    </a:solidFill>
                    <a:latin typeface="Gill Sans Light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Sheet1!$B$1:$D$1</c:f>
              <c:strCache>
                <c:ptCount val="3"/>
                <c:pt idx="0">
                  <c:v>Y1</c:v>
                </c:pt>
                <c:pt idx="1">
                  <c:v>Y2</c:v>
                </c:pt>
                <c:pt idx="2">
                  <c:v>Y3</c:v>
                </c:pt>
              </c:strCache>
            </c:strRef>
          </c:cat>
          <c:val>
            <c:numRef>
              <c:f>Sheet1!$B$2:$D$2</c:f>
              <c:numCache>
                <c:ptCount val="3"/>
                <c:pt idx="0">
                  <c:v>1000000.000000</c:v>
                </c:pt>
                <c:pt idx="1">
                  <c:v>7500000.000000</c:v>
                </c:pt>
                <c:pt idx="2">
                  <c:v>25000000.000000</c:v>
                </c:pt>
              </c:numCache>
            </c:numRef>
          </c:val>
        </c:ser>
        <c:gapWidth val="40"/>
        <c:overlap val="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B8B8B8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535353"/>
                </a:solidFill>
                <a:latin typeface="Gill Sans Light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2400" u="none">
                <a:solidFill>
                  <a:srgbClr val="535353"/>
                </a:solidFill>
                <a:latin typeface="Gill Sans Light"/>
              </a:defRPr>
            </a:pPr>
          </a:p>
        </c:txPr>
        <c:crossAx val="2094734552"/>
        <c:crosses val="autoZero"/>
        <c:crossBetween val="between"/>
        <c:majorUnit val="7.5e+06"/>
        <c:minorUnit val="3.75e+06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0" name="Shape 17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355600" y="2044700"/>
            <a:ext cx="12293600" cy="3238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355600" y="5270500"/>
            <a:ext cx="122936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itle Text"/>
          <p:cNvSpPr txBox="1"/>
          <p:nvPr>
            <p:ph type="title"/>
          </p:nvPr>
        </p:nvSpPr>
        <p:spPr>
          <a:xfrm>
            <a:off x="355600" y="3225800"/>
            <a:ext cx="122936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Image"/>
          <p:cNvSpPr/>
          <p:nvPr>
            <p:ph type="pic" idx="13"/>
          </p:nvPr>
        </p:nvSpPr>
        <p:spPr>
          <a:xfrm>
            <a:off x="1306656" y="533400"/>
            <a:ext cx="10388601" cy="5860236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05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Image"/>
          <p:cNvSpPr/>
          <p:nvPr>
            <p:ph type="pic" idx="13"/>
          </p:nvPr>
        </p:nvSpPr>
        <p:spPr>
          <a:xfrm>
            <a:off x="1306656" y="533400"/>
            <a:ext cx="10388601" cy="5860236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14" name="Title Text"/>
          <p:cNvSpPr txBox="1"/>
          <p:nvPr>
            <p:ph type="title"/>
          </p:nvPr>
        </p:nvSpPr>
        <p:spPr>
          <a:xfrm>
            <a:off x="355600" y="7416800"/>
            <a:ext cx="12293600" cy="12827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Image"/>
          <p:cNvSpPr/>
          <p:nvPr>
            <p:ph type="pic" sz="half" idx="13"/>
          </p:nvPr>
        </p:nvSpPr>
        <p:spPr>
          <a:xfrm>
            <a:off x="6705600" y="679450"/>
            <a:ext cx="5994400" cy="8394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2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Image"/>
          <p:cNvSpPr/>
          <p:nvPr>
            <p:ph type="pic" sz="half" idx="13"/>
          </p:nvPr>
        </p:nvSpPr>
        <p:spPr>
          <a:xfrm>
            <a:off x="6705600" y="679450"/>
            <a:ext cx="5994400" cy="83947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33" name="Title Text"/>
          <p:cNvSpPr txBox="1"/>
          <p:nvPr>
            <p:ph type="title"/>
          </p:nvPr>
        </p:nvSpPr>
        <p:spPr>
          <a:xfrm>
            <a:off x="355600" y="1384300"/>
            <a:ext cx="5892800" cy="35052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34" name="Body Level One…"/>
          <p:cNvSpPr txBox="1"/>
          <p:nvPr>
            <p:ph type="body" sz="quarter" idx="1"/>
          </p:nvPr>
        </p:nvSpPr>
        <p:spPr>
          <a:xfrm>
            <a:off x="355600" y="4876800"/>
            <a:ext cx="5892800" cy="12954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Image"/>
          <p:cNvSpPr/>
          <p:nvPr>
            <p:ph type="pic" sz="half" idx="13"/>
          </p:nvPr>
        </p:nvSpPr>
        <p:spPr>
          <a:xfrm>
            <a:off x="7518400" y="2819400"/>
            <a:ext cx="4381500" cy="6591300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14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44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53" name="Body Level One…"/>
          <p:cNvSpPr txBox="1"/>
          <p:nvPr>
            <p:ph type="body" sz="half" idx="1"/>
          </p:nvPr>
        </p:nvSpPr>
        <p:spPr>
          <a:xfrm>
            <a:off x="3556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62" name="Body Level One…"/>
          <p:cNvSpPr txBox="1"/>
          <p:nvPr>
            <p:ph type="body" sz="half" idx="1"/>
          </p:nvPr>
        </p:nvSpPr>
        <p:spPr>
          <a:xfrm>
            <a:off x="6756400" y="3187700"/>
            <a:ext cx="58928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 -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306656" y="533400"/>
            <a:ext cx="10388601" cy="5860236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 - Photo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Image"/>
          <p:cNvSpPr/>
          <p:nvPr>
            <p:ph type="pic" idx="13"/>
          </p:nvPr>
        </p:nvSpPr>
        <p:spPr>
          <a:xfrm>
            <a:off x="1306656" y="533400"/>
            <a:ext cx="10388601" cy="5860236"/>
          </a:xfrm>
          <a:prstGeom prst="rect">
            <a:avLst/>
          </a:prstGeom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31" name="Title Text"/>
          <p:cNvSpPr txBox="1"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32" name="Body Level One…"/>
          <p:cNvSpPr txBox="1"/>
          <p:nvPr>
            <p:ph type="body" sz="quarter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2pPr>
            <a:lvl3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3pPr>
            <a:lvl4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4pPr>
            <a:lvl5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1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0" name="Body Level One…"/>
          <p:cNvSpPr txBox="1"/>
          <p:nvPr>
            <p:ph type="body" idx="1"/>
          </p:nvPr>
        </p:nvSpPr>
        <p:spPr>
          <a:xfrm>
            <a:off x="355600" y="3187700"/>
            <a:ext cx="12293600" cy="5842000"/>
          </a:xfrm>
          <a:prstGeom prst="rect">
            <a:avLst/>
          </a:prstGeom>
        </p:spPr>
        <p:txBody>
          <a:bodyPr numCol="2" spcCol="614680" anchor="t"/>
          <a:lstStyle>
            <a:lvl1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1pPr>
            <a:lvl2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2pPr>
            <a:lvl3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3pPr>
            <a:lvl4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4pPr>
            <a:lvl5pPr>
              <a:lnSpc>
                <a:spcPct val="100000"/>
              </a:lnSpc>
              <a:defRPr sz="3800">
                <a:solidFill>
                  <a:srgbClr val="535353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- Dar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32323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8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355600" y="254000"/>
            <a:ext cx="12293600" cy="9232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355600" y="254000"/>
            <a:ext cx="122936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4600" y="9271000"/>
            <a:ext cx="342900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all" i="0" spc="0" strike="noStrike" sz="7200" u="none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304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1pPr>
      <a:lvl2pPr marL="685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2pPr>
      <a:lvl3pPr marL="1066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3pPr>
      <a:lvl4pPr marL="1447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4pPr>
      <a:lvl5pPr marL="1828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5pPr>
      <a:lvl6pPr marL="2209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6pPr>
      <a:lvl7pPr marL="2590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7pPr>
      <a:lvl8pPr marL="2971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8pPr>
      <a:lvl9pPr marL="3352800" marR="0" indent="-304800" algn="l" defTabSz="584200" rtl="0" latinLnBrk="0">
        <a:lnSpc>
          <a:spcPct val="120000"/>
        </a:lnSpc>
        <a:spcBef>
          <a:spcPts val="3800"/>
        </a:spcBef>
        <a:spcAft>
          <a:spcPts val="0"/>
        </a:spcAft>
        <a:buClr>
          <a:srgbClr val="535353"/>
        </a:buClr>
        <a:buSzPct val="82000"/>
        <a:buFontTx/>
        <a:buChar char="•"/>
        <a:tabLst/>
        <a:defRPr b="0" baseline="0" cap="none" i="0" spc="0" strike="noStrike" sz="4600" u="none">
          <a:ln>
            <a:noFill/>
          </a:ln>
          <a:solidFill>
            <a:srgbClr val="525252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7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photo.bangk.com" TargetMode="External"/><Relationship Id="rId3" Type="http://schemas.openxmlformats.org/officeDocument/2006/relationships/image" Target="../media/image8.png"/><Relationship Id="rId4" Type="http://schemas.openxmlformats.org/officeDocument/2006/relationships/image" Target="../media/image6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ZoomIN™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cap="none"/>
            </a:pPr>
            <a:r>
              <a:t>ZoomIN</a:t>
            </a:r>
            <a:r>
              <a:rPr baseline="51607" sz="5100"/>
              <a:t>™</a:t>
            </a:r>
          </a:p>
        </p:txBody>
      </p:sp>
      <p:sp>
        <p:nvSpPr>
          <p:cNvPr id="173" name="Monetizing The World’s Photos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Monetizing The World’s Photos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revenue stream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revenue streams</a:t>
            </a:r>
          </a:p>
        </p:txBody>
      </p:sp>
      <p:sp>
        <p:nvSpPr>
          <p:cNvPr id="211" name="1.  ZoomIN™ charges for photo storage:…"/>
          <p:cNvSpPr txBox="1"/>
          <p:nvPr>
            <p:ph type="body" sz="half" idx="1"/>
          </p:nvPr>
        </p:nvSpPr>
        <p:spPr>
          <a:xfrm>
            <a:off x="122766" y="3187700"/>
            <a:ext cx="5943601" cy="5842000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1700"/>
              </a:spcBef>
              <a:buClrTx/>
              <a:buSzTx/>
              <a:buNone/>
              <a:defRPr sz="2500"/>
            </a:pPr>
            <a:r>
              <a:t>1.  ZoomIN™ charges for photo storage:</a:t>
            </a:r>
          </a:p>
          <a:p>
            <a:pPr lvl="1" marL="950843" indent="-430143">
              <a:spcBef>
                <a:spcPts val="1700"/>
              </a:spcBef>
              <a:defRPr sz="2500"/>
            </a:pPr>
            <a:r>
              <a:t>USD 1.00 per 100-photo gallery.</a:t>
            </a:r>
          </a:p>
          <a:p>
            <a:pPr lvl="1" marL="950843" indent="-430143">
              <a:spcBef>
                <a:spcPts val="1700"/>
              </a:spcBef>
              <a:defRPr sz="2500"/>
            </a:pPr>
            <a:r>
              <a:t>Up to USD 99.00 per 100,000-photo gallery.</a:t>
            </a:r>
          </a:p>
          <a:p>
            <a:pPr marL="0" indent="0">
              <a:spcBef>
                <a:spcPts val="1700"/>
              </a:spcBef>
              <a:buClrTx/>
              <a:buSzTx/>
              <a:buNone/>
              <a:defRPr sz="2500"/>
            </a:pPr>
            <a:r>
              <a:t>2.  ZoomIN™ charges a 10% payment processing fee on all photo sales:</a:t>
            </a:r>
          </a:p>
          <a:p>
            <a:pPr lvl="1" marL="950843" indent="-430143">
              <a:spcBef>
                <a:spcPts val="1700"/>
              </a:spcBef>
              <a:defRPr sz="2500"/>
            </a:pPr>
            <a:r>
              <a:t>Cost: ~2%;</a:t>
            </a:r>
          </a:p>
          <a:p>
            <a:pPr lvl="1" marL="950843" indent="-430143">
              <a:spcBef>
                <a:spcPts val="1700"/>
              </a:spcBef>
              <a:defRPr sz="2500"/>
            </a:pPr>
            <a:r>
              <a:t>Our Profit: ~8% (of all photo sales)</a:t>
            </a:r>
          </a:p>
        </p:txBody>
      </p:sp>
      <p:sp>
        <p:nvSpPr>
          <p:cNvPr id="212" name="* for illustration only - not uploaded by actual member"/>
          <p:cNvSpPr txBox="1"/>
          <p:nvPr/>
        </p:nvSpPr>
        <p:spPr>
          <a:xfrm>
            <a:off x="6002418" y="8534399"/>
            <a:ext cx="2574764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/>
            <a:r>
              <a:t>* for illustration only - not uploaded by actual member</a:t>
            </a:r>
          </a:p>
        </p:txBody>
      </p:sp>
      <p:pic>
        <p:nvPicPr>
          <p:cNvPr id="213" name="pasted-image.tiff" descr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039292" y="3884281"/>
            <a:ext cx="6673256" cy="44488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droppedImage.png" descr="droppedImage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216" r="13" b="77"/>
          <a:stretch>
            <a:fillRect/>
          </a:stretch>
        </p:blipFill>
        <p:spPr>
          <a:xfrm>
            <a:off x="1308100" y="533400"/>
            <a:ext cx="10387157" cy="5860236"/>
          </a:xfrm>
          <a:prstGeom prst="rect">
            <a:avLst/>
          </a:prstGeom>
        </p:spPr>
      </p:pic>
      <p:sp>
        <p:nvSpPr>
          <p:cNvPr id="216" name="skyrocketing margi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skyrocketing margins</a:t>
            </a:r>
          </a:p>
        </p:txBody>
      </p:sp>
      <p:sp>
        <p:nvSpPr>
          <p:cNvPr id="217" name="Crashing storage costs fuel value-added “cloud” margins.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Crashing storage costs fuel value-added “cloud” margins.</a:t>
            </a:r>
          </a:p>
          <a:p>
            <a:pPr/>
            <a:r>
              <a:t>(~50% of Google’s revenue comes via cloud services)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rojected market value"/>
          <p:cNvSpPr txBox="1"/>
          <p:nvPr>
            <p:ph type="title"/>
          </p:nvPr>
        </p:nvSpPr>
        <p:spPr>
          <a:xfrm>
            <a:off x="355600" y="6229350"/>
            <a:ext cx="12293600" cy="1257300"/>
          </a:xfrm>
          <a:prstGeom prst="rect">
            <a:avLst/>
          </a:prstGeom>
        </p:spPr>
        <p:txBody>
          <a:bodyPr/>
          <a:lstStyle/>
          <a:p>
            <a:pPr/>
            <a:r>
              <a:t>Projected market value</a:t>
            </a:r>
          </a:p>
        </p:txBody>
      </p:sp>
      <p:sp>
        <p:nvSpPr>
          <p:cNvPr id="220" name="0.05% Market Penetration = ~$25mm earnings / yr…"/>
          <p:cNvSpPr txBox="1"/>
          <p:nvPr>
            <p:ph type="body" sz="quarter" idx="1"/>
          </p:nvPr>
        </p:nvSpPr>
        <p:spPr>
          <a:xfrm>
            <a:off x="355600" y="7473950"/>
            <a:ext cx="12293600" cy="1206500"/>
          </a:xfrm>
          <a:prstGeom prst="rect">
            <a:avLst/>
          </a:prstGeom>
        </p:spPr>
        <p:txBody>
          <a:bodyPr/>
          <a:lstStyle/>
          <a:p>
            <a:pPr/>
            <a:r>
              <a:rPr b="1" u="sng">
                <a:latin typeface="Gill Sans"/>
                <a:ea typeface="Gill Sans"/>
                <a:cs typeface="Gill Sans"/>
                <a:sym typeface="Gill Sans"/>
              </a:rPr>
              <a:t>0.05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% Market Penetration </a:t>
            </a:r>
            <a:r>
              <a:t>= ~$25mm earnings / yr</a:t>
            </a:r>
          </a:p>
          <a:p>
            <a:pPr/>
            <a:r>
              <a:t>(USD ~$250mm Sale Price w/in 36 months)</a:t>
            </a:r>
          </a:p>
        </p:txBody>
      </p:sp>
      <p:graphicFrame>
        <p:nvGraphicFramePr>
          <p:cNvPr id="221" name="2D Column Chart"/>
          <p:cNvGraphicFramePr/>
          <p:nvPr/>
        </p:nvGraphicFramePr>
        <p:xfrm>
          <a:off x="566463" y="1066800"/>
          <a:ext cx="12044637" cy="4434065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ath to mark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path to market</a:t>
            </a:r>
          </a:p>
        </p:txBody>
      </p:sp>
      <p:sp>
        <p:nvSpPr>
          <p:cNvPr id="224" name="Mutually beneficial partnerships will deliver quick and strong traction:…"/>
          <p:cNvSpPr txBox="1"/>
          <p:nvPr>
            <p:ph type="body" sz="half" idx="1"/>
          </p:nvPr>
        </p:nvSpPr>
        <p:spPr>
          <a:xfrm>
            <a:off x="355600" y="2222500"/>
            <a:ext cx="6891685" cy="7112000"/>
          </a:xfrm>
          <a:prstGeom prst="rect">
            <a:avLst/>
          </a:prstGeom>
        </p:spPr>
        <p:txBody>
          <a:bodyPr/>
          <a:lstStyle/>
          <a:p>
            <a:pPr marL="304799" indent="-304799">
              <a:spcBef>
                <a:spcPts val="1200"/>
              </a:spcBef>
              <a:defRPr sz="3300"/>
            </a:pPr>
            <a:r>
              <a:t>Mutually beneficial partnerships will deliver quick and </a:t>
            </a:r>
            <a:r>
              <a:rPr b="1">
                <a:latin typeface="Gill Sans"/>
                <a:ea typeface="Gill Sans"/>
                <a:cs typeface="Gill Sans"/>
                <a:sym typeface="Gill Sans"/>
              </a:rPr>
              <a:t>strong traction</a:t>
            </a:r>
            <a:r>
              <a:t>:</a:t>
            </a:r>
          </a:p>
          <a:p>
            <a:pPr lvl="1">
              <a:spcBef>
                <a:spcPts val="1200"/>
              </a:spcBef>
              <a:defRPr sz="3300"/>
            </a:pPr>
            <a:r>
              <a:t>Photo “App” Makers.</a:t>
            </a:r>
          </a:p>
          <a:p>
            <a:pPr lvl="1">
              <a:spcBef>
                <a:spcPts val="1200"/>
              </a:spcBef>
              <a:defRPr sz="3300"/>
            </a:pPr>
            <a:r>
              <a:t>Camera Shops.</a:t>
            </a:r>
          </a:p>
          <a:p>
            <a:pPr lvl="1">
              <a:spcBef>
                <a:spcPts val="1200"/>
              </a:spcBef>
              <a:defRPr sz="3300"/>
            </a:pPr>
            <a:r>
              <a:t>Events coordinators.</a:t>
            </a:r>
          </a:p>
          <a:p>
            <a:pPr lvl="1">
              <a:spcBef>
                <a:spcPts val="1200"/>
              </a:spcBef>
              <a:defRPr sz="3300"/>
            </a:pPr>
            <a:r>
              <a:t>Home-Based Business Opportunity</a:t>
            </a:r>
          </a:p>
          <a:p>
            <a:pPr>
              <a:defRPr sz="3300"/>
            </a:pPr>
            <a:r>
              <a:t>Word of mouth is turbo-charged:  Each photo posted to social networks is an effective billboard promoting ZoomIN photo monetization services.</a:t>
            </a:r>
          </a:p>
        </p:txBody>
      </p:sp>
      <p:sp>
        <p:nvSpPr>
          <p:cNvPr id="225" name="* for illustration only - not uploaded by actual member"/>
          <p:cNvSpPr txBox="1"/>
          <p:nvPr/>
        </p:nvSpPr>
        <p:spPr>
          <a:xfrm>
            <a:off x="7843918" y="9385299"/>
            <a:ext cx="2574764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/>
            <a:r>
              <a:t>* for illustration only - not uploaded by actual member</a:t>
            </a:r>
          </a:p>
        </p:txBody>
      </p:sp>
      <p:pic>
        <p:nvPicPr>
          <p:cNvPr id="226" name="Untitled-5.png" descr="Untitled-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607300" y="2171699"/>
            <a:ext cx="4191000" cy="72136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eeking investmen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Seeking investment</a:t>
            </a:r>
          </a:p>
        </p:txBody>
      </p:sp>
      <p:sp>
        <p:nvSpPr>
          <p:cNvPr id="229" name="We are looking for a strategic partner to take 50% of ZoomIN.gallery LLC for a USD 100,000 cash investment.…"/>
          <p:cNvSpPr txBox="1"/>
          <p:nvPr>
            <p:ph type="body" idx="1"/>
          </p:nvPr>
        </p:nvSpPr>
        <p:spPr>
          <a:xfrm>
            <a:off x="355600" y="1847840"/>
            <a:ext cx="12293600" cy="5842001"/>
          </a:xfrm>
          <a:prstGeom prst="rect">
            <a:avLst/>
          </a:prstGeom>
        </p:spPr>
        <p:txBody>
          <a:bodyPr/>
          <a:lstStyle/>
          <a:p>
            <a:pPr/>
            <a:r>
              <a:t>We are looking for a strategic partner to take 50% of ZoomIN.gallery LLC for a USD 100,000 cash investment.</a:t>
            </a:r>
          </a:p>
          <a:p>
            <a:pPr/>
            <a:r>
              <a:t>The investor(s) can anticipate ROI in the range of +1000% within 36 months.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UMMARY"/>
          <p:cNvSpPr txBox="1"/>
          <p:nvPr>
            <p:ph type="title"/>
          </p:nvPr>
        </p:nvSpPr>
        <p:spPr>
          <a:xfrm>
            <a:off x="355600" y="84666"/>
            <a:ext cx="12293600" cy="1156561"/>
          </a:xfrm>
          <a:prstGeom prst="rect">
            <a:avLst/>
          </a:prstGeom>
        </p:spPr>
        <p:txBody>
          <a:bodyPr/>
          <a:lstStyle/>
          <a:p>
            <a:pPr/>
            <a:r>
              <a:t>SUMMARY</a:t>
            </a:r>
          </a:p>
        </p:txBody>
      </p:sp>
      <p:sp>
        <p:nvSpPr>
          <p:cNvPr id="232" name="ZoomIN™ is a photo “storage and monetization&quot; service.…"/>
          <p:cNvSpPr txBox="1"/>
          <p:nvPr/>
        </p:nvSpPr>
        <p:spPr>
          <a:xfrm>
            <a:off x="431167" y="1307557"/>
            <a:ext cx="12142466" cy="1791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000"/>
              </a:spcBef>
              <a:defRPr sz="2500"/>
            </a:pPr>
            <a:r>
              <a:t>ZoomIN™ is a photo “</a:t>
            </a:r>
            <a:r>
              <a:rPr b="1" u="sng">
                <a:latin typeface="Gill Sans"/>
                <a:ea typeface="Gill Sans"/>
                <a:cs typeface="Gill Sans"/>
                <a:sym typeface="Gill Sans"/>
              </a:rPr>
              <a:t>storage and monetization</a:t>
            </a:r>
            <a:r>
              <a:t>" service.</a:t>
            </a:r>
          </a:p>
          <a:p>
            <a:pPr algn="l">
              <a:spcBef>
                <a:spcPts val="1000"/>
              </a:spcBef>
              <a:defRPr sz="2500"/>
            </a:pPr>
            <a:r>
              <a:t>ZoomIN™ is a home-based business opportunity.</a:t>
            </a:r>
          </a:p>
          <a:p>
            <a:pPr algn="l">
              <a:spcBef>
                <a:spcPts val="1000"/>
              </a:spcBef>
              <a:defRPr sz="2500"/>
            </a:pPr>
            <a:r>
              <a:t>ZoomIN™ is different from other online galleries that service “professional photographers”, as follows:</a:t>
            </a:r>
          </a:p>
        </p:txBody>
      </p:sp>
      <p:sp>
        <p:nvSpPr>
          <p:cNvPr id="233" name="ZoomIN™ is primarily focused on fun, casual mass-market photo monetization - not professionals, per se.…"/>
          <p:cNvSpPr txBox="1"/>
          <p:nvPr/>
        </p:nvSpPr>
        <p:spPr>
          <a:xfrm>
            <a:off x="730008" y="2988733"/>
            <a:ext cx="11994493" cy="2489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spAutoFit/>
          </a:bodyPr>
          <a:lstStyle/>
          <a:p>
            <a:pPr lvl="1" marL="685799" indent="-304799" algn="l">
              <a:spcBef>
                <a:spcPts val="1000"/>
              </a:spcBef>
              <a:buClr>
                <a:srgbClr val="535353"/>
              </a:buClr>
              <a:buSzPct val="82000"/>
              <a:buChar char="•"/>
              <a:defRPr sz="2500"/>
            </a:pPr>
            <a:r>
              <a:t>ZoomIN</a:t>
            </a:r>
            <a:r>
              <a:rPr sz="2100"/>
              <a:t>™</a:t>
            </a:r>
            <a:r>
              <a:t> is primarily focused on fun, casual mass-market photo monetization - not professionals, per se.</a:t>
            </a:r>
          </a:p>
          <a:p>
            <a:pPr lvl="1" marL="685799" indent="-304799" algn="l">
              <a:spcBef>
                <a:spcPts val="1000"/>
              </a:spcBef>
              <a:buClr>
                <a:srgbClr val="535353"/>
              </a:buClr>
              <a:buSzPct val="82000"/>
              <a:buChar char="•"/>
              <a:defRPr sz="2500"/>
            </a:pPr>
            <a:r>
              <a:t>ZoomIN</a:t>
            </a:r>
            <a:r>
              <a:rPr sz="2100"/>
              <a:t>.gallery</a:t>
            </a:r>
            <a:r>
              <a:t> delivers all the high-end, professional branding and management tools, without any recurring fees.</a:t>
            </a:r>
          </a:p>
          <a:p>
            <a:pPr lvl="1" marL="685799" indent="-304799" algn="l">
              <a:spcBef>
                <a:spcPts val="1000"/>
              </a:spcBef>
              <a:buClr>
                <a:srgbClr val="535353"/>
              </a:buClr>
              <a:buSzPct val="82000"/>
              <a:buChar char="•"/>
              <a:defRPr sz="2500"/>
            </a:pPr>
            <a:r>
              <a:t>ZoomIN</a:t>
            </a:r>
            <a:r>
              <a:rPr sz="2100"/>
              <a:t>.camera</a:t>
            </a:r>
            <a:r>
              <a:t> “apps” (for Android &amp; iPhone) deliver to the masses (now nearly 2 billion smartphone devices), a focused “Shoot. Upload. Sell!” environment.</a:t>
            </a:r>
          </a:p>
        </p:txBody>
      </p:sp>
      <p:sp>
        <p:nvSpPr>
          <p:cNvPr id="234" name="Business Model:  Sales of high-margin cloud storage &amp; payment processing fees (from photo sales).…"/>
          <p:cNvSpPr txBox="1"/>
          <p:nvPr/>
        </p:nvSpPr>
        <p:spPr>
          <a:xfrm>
            <a:off x="509193" y="5636683"/>
            <a:ext cx="12436123" cy="4318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spcBef>
                <a:spcPts val="1000"/>
              </a:spcBef>
              <a:defRPr sz="2500"/>
            </a:pPr>
            <a:r>
              <a:t>Business Model:  Sales of high-margin cloud storage &amp; payment processing fees (from photo sales).</a:t>
            </a:r>
          </a:p>
          <a:p>
            <a:pPr algn="l">
              <a:spcBef>
                <a:spcPts val="1000"/>
              </a:spcBef>
              <a:defRPr sz="2500"/>
            </a:pPr>
            <a:r>
              <a:t>Target Market:  1mm/min. (un-monetized) photos  - otherwise given to social media networks.</a:t>
            </a:r>
          </a:p>
          <a:p>
            <a:pPr algn="l">
              <a:spcBef>
                <a:spcPts val="1000"/>
              </a:spcBef>
              <a:defRPr sz="2500"/>
            </a:pPr>
            <a:r>
              <a:t>Target Customer:</a:t>
            </a:r>
          </a:p>
          <a:p>
            <a:pPr marL="228600" indent="-228600" algn="l">
              <a:spcBef>
                <a:spcPts val="1000"/>
              </a:spcBef>
              <a:buSzPct val="100000"/>
              <a:buChar char="•"/>
              <a:defRPr sz="2500"/>
            </a:pPr>
            <a:r>
              <a:t>Home-business entrepreneurs</a:t>
            </a:r>
          </a:p>
          <a:p>
            <a:pPr marL="228600" indent="-228600" algn="l">
              <a:spcBef>
                <a:spcPts val="1000"/>
              </a:spcBef>
              <a:buSzPct val="100000"/>
              <a:buChar char="•"/>
              <a:defRPr sz="2500"/>
            </a:pPr>
            <a:r>
              <a:t>Social networkers looking to monetize their posts</a:t>
            </a:r>
          </a:p>
          <a:p>
            <a:pPr algn="l">
              <a:spcBef>
                <a:spcPts val="1000"/>
              </a:spcBef>
              <a:defRPr sz="2500"/>
            </a:pPr>
            <a:r>
              <a:t>Status:  Live &amp; Cash Flowing (minimally, as a proof of concept pilot) </a:t>
            </a:r>
          </a:p>
          <a:p>
            <a:pPr algn="l">
              <a:spcBef>
                <a:spcPts val="1000"/>
              </a:spcBef>
              <a:defRPr sz="2500"/>
            </a:pPr>
            <a:r>
              <a:t>Est. Market Value:  USD +50 Million (@ 0.01% market penetration)</a:t>
            </a:r>
          </a:p>
          <a:p>
            <a:pPr algn="l">
              <a:spcBef>
                <a:spcPts val="1000"/>
              </a:spcBef>
              <a:defRPr sz="2500"/>
            </a:pPr>
            <a:r>
              <a:t>Est. ROI:  +1000% within 36 months.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monetizing the world’s photos™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5200"/>
            </a:lvl1pPr>
          </a:lstStyle>
          <a:p>
            <a:pPr/>
            <a:r>
              <a:t>monetizing the world’s photos™</a:t>
            </a:r>
          </a:p>
        </p:txBody>
      </p:sp>
      <p:sp>
        <p:nvSpPr>
          <p:cNvPr id="237" name="https://ZoomIN.gallery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spcBef>
                <a:spcPts val="3800"/>
              </a:spcBef>
              <a:buClrTx/>
              <a:defRPr baseline="-52631" u="sng">
                <a:solidFill>
                  <a:srgbClr val="535353"/>
                </a:solidFill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https://ZoomIN.gallery</a:t>
            </a:r>
          </a:p>
        </p:txBody>
      </p:sp>
      <p:sp>
        <p:nvSpPr>
          <p:cNvPr id="238" name="* for illustration only - not uploaded by actual member"/>
          <p:cNvSpPr txBox="1"/>
          <p:nvPr/>
        </p:nvSpPr>
        <p:spPr>
          <a:xfrm>
            <a:off x="1045184" y="6572249"/>
            <a:ext cx="2574765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/>
            <a:r>
              <a:t>* for illustration only - not uploaded by actual member</a:t>
            </a:r>
          </a:p>
        </p:txBody>
      </p:sp>
      <p:pic>
        <p:nvPicPr>
          <p:cNvPr id="239" name="Untitled-6.png" descr="Untitled-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92300" y="368300"/>
            <a:ext cx="9220200" cy="6172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0" name="large_wallpaper_63A4457-_1460231048.jpg" descr="large_wallpaper_63A4457-_1460231048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42772" y="344457"/>
            <a:ext cx="10919256" cy="62198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droppedImage.png" descr="droppedImage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15346" r="13" b="15224"/>
          <a:stretch>
            <a:fillRect/>
          </a:stretch>
        </p:blipFill>
        <p:spPr>
          <a:xfrm>
            <a:off x="1308100" y="533400"/>
            <a:ext cx="10387157" cy="5860236"/>
          </a:xfrm>
          <a:prstGeom prst="rect">
            <a:avLst/>
          </a:prstGeom>
        </p:spPr>
      </p:pic>
      <p:sp>
        <p:nvSpPr>
          <p:cNvPr id="176" name="Our mark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Our market</a:t>
            </a:r>
          </a:p>
        </p:txBody>
      </p:sp>
      <p:sp>
        <p:nvSpPr>
          <p:cNvPr id="177" name="2 billion people...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2 billion people...</a:t>
            </a:r>
          </a:p>
          <a:p>
            <a:pPr/>
            <a:r>
              <a:t>...upload 1 million photos PER MINUTE to the internet.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droppedImage.png" descr="droppedImage.pn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15397" t="0" r="15355" b="0"/>
          <a:stretch>
            <a:fillRect/>
          </a:stretch>
        </p:blipFill>
        <p:spPr>
          <a:xfrm>
            <a:off x="1306656" y="533400"/>
            <a:ext cx="10388601" cy="5860235"/>
          </a:xfrm>
          <a:prstGeom prst="rect">
            <a:avLst/>
          </a:prstGeom>
        </p:spPr>
      </p:pic>
      <p:sp>
        <p:nvSpPr>
          <p:cNvPr id="180" name="“casual, daily, brilliant”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“casual, daily, brilliant”</a:t>
            </a:r>
          </a:p>
        </p:txBody>
      </p:sp>
      <p:sp>
        <p:nvSpPr>
          <p:cNvPr id="181" name="Moore’s Law has transformed every phone into a Hasselblad™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Moore’s Law has transformed every phone into a Hasselblad™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hotoBANGK_photographer.jpg" descr="photoBANGK_photographer.jp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0" t="21760" r="13" b="21829"/>
          <a:stretch>
            <a:fillRect/>
          </a:stretch>
        </p:blipFill>
        <p:spPr>
          <a:xfrm>
            <a:off x="1308100" y="533400"/>
            <a:ext cx="10387157" cy="5860236"/>
          </a:xfrm>
          <a:prstGeom prst="rect">
            <a:avLst/>
          </a:prstGeom>
        </p:spPr>
      </p:pic>
      <p:sp>
        <p:nvSpPr>
          <p:cNvPr id="184" name="creative, cheap tHrill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creative, cheap tHrills</a:t>
            </a:r>
          </a:p>
        </p:txBody>
      </p:sp>
      <p:sp>
        <p:nvSpPr>
          <p:cNvPr id="185" name="Moore’s Law has transformed everyone into a photographer.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Moore’s Law has transformed everyone into a photographer.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oot. upload. SELL!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Shoot. upload. SELL!</a:t>
            </a:r>
          </a:p>
        </p:txBody>
      </p:sp>
      <p:sp>
        <p:nvSpPr>
          <p:cNvPr id="188" name="ZoomIN™ transforms every photo into a protected asset.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ZoomIN™ transforms every photo into a protected asset.</a:t>
            </a:r>
          </a:p>
          <a:p>
            <a:pPr/>
            <a:r>
              <a:t>Auto-Brandmarking + Active Pricing + Secured e-Gallery Link</a:t>
            </a:r>
          </a:p>
        </p:txBody>
      </p:sp>
      <p:sp>
        <p:nvSpPr>
          <p:cNvPr id="189" name="* for illustration only - not uploaded by actual member"/>
          <p:cNvSpPr txBox="1"/>
          <p:nvPr/>
        </p:nvSpPr>
        <p:spPr>
          <a:xfrm>
            <a:off x="1913018" y="6502399"/>
            <a:ext cx="2574764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/>
            <a:r>
              <a:t>* for illustration only - not uploaded by actual member</a:t>
            </a:r>
          </a:p>
        </p:txBody>
      </p:sp>
      <p:sp>
        <p:nvSpPr>
          <p:cNvPr id="190" name="Text"/>
          <p:cNvSpPr txBox="1"/>
          <p:nvPr/>
        </p:nvSpPr>
        <p:spPr>
          <a:xfrm>
            <a:off x="5993427" y="4528403"/>
            <a:ext cx="1022748" cy="711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/>
          </a:p>
        </p:txBody>
      </p:sp>
      <p:pic>
        <p:nvPicPr>
          <p:cNvPr id="191" name="large_wallpaper_4587-4587_1460232060.jpg" descr="large_wallpaper_4587-4587_146023206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125017" y="564290"/>
            <a:ext cx="8754766" cy="58365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allery_space.jpg" descr="gallery_space.jpg"/>
          <p:cNvPicPr>
            <a:picLocks noChangeAspect="1"/>
          </p:cNvPicPr>
          <p:nvPr>
            <p:ph type="pic" idx="13"/>
          </p:nvPr>
        </p:nvPicPr>
        <p:blipFill>
          <a:blip r:embed="rId2">
            <a:extLst/>
          </a:blip>
          <a:srcRect l="2694" t="0" r="2694" b="0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94" name="HOSTING &amp; MONETIZATION"/>
          <p:cNvSpPr txBox="1"/>
          <p:nvPr>
            <p:ph type="title"/>
          </p:nvPr>
        </p:nvSpPr>
        <p:spPr>
          <a:xfrm>
            <a:off x="355600" y="6674511"/>
            <a:ext cx="12293600" cy="1257301"/>
          </a:xfrm>
          <a:prstGeom prst="rect">
            <a:avLst/>
          </a:prstGeom>
        </p:spPr>
        <p:txBody>
          <a:bodyPr/>
          <a:lstStyle/>
          <a:p>
            <a:pPr/>
            <a:r>
              <a:t>HOSTING &amp; MONETIZATION</a:t>
            </a:r>
          </a:p>
        </p:txBody>
      </p:sp>
      <p:sp>
        <p:nvSpPr>
          <p:cNvPr id="195" name="ZoomIN™ is the fusion of “cloud storage” &amp; e-commerce.…"/>
          <p:cNvSpPr txBox="1"/>
          <p:nvPr>
            <p:ph type="body" sz="quarter" idx="1"/>
          </p:nvPr>
        </p:nvSpPr>
        <p:spPr>
          <a:xfrm>
            <a:off x="355600" y="8212666"/>
            <a:ext cx="12293600" cy="1206501"/>
          </a:xfrm>
          <a:prstGeom prst="rect">
            <a:avLst/>
          </a:prstGeom>
        </p:spPr>
        <p:txBody>
          <a:bodyPr/>
          <a:lstStyle/>
          <a:p>
            <a:pPr>
              <a:defRPr b="1" sz="3000">
                <a:latin typeface="Gill Sans"/>
                <a:ea typeface="Gill Sans"/>
                <a:cs typeface="Gill Sans"/>
                <a:sym typeface="Gill Sans"/>
              </a:defRPr>
            </a:pPr>
            <a:r>
              <a:t>ZoomIN</a:t>
            </a:r>
            <a:r>
              <a:rPr b="0">
                <a:latin typeface="+mn-lt"/>
                <a:ea typeface="+mn-ea"/>
                <a:cs typeface="+mn-cs"/>
                <a:sym typeface="Gill Sans Light"/>
              </a:rPr>
              <a:t>™</a:t>
            </a:r>
            <a:r>
              <a:t> is the fusion of “cloud storage” &amp; e-commerce.</a:t>
            </a:r>
          </a:p>
          <a:p>
            <a:pPr>
              <a:defRPr sz="3000"/>
            </a:pPr>
            <a:r>
              <a:t>The result is a highly cost-competitive photo hosting &amp; sales service.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arget marke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target market</a:t>
            </a:r>
          </a:p>
        </p:txBody>
      </p:sp>
      <p:sp>
        <p:nvSpPr>
          <p:cNvPr id="198" name="Our target market is the one million photos per minute that internet users upload give (for free!) to the major social networks."/>
          <p:cNvSpPr txBox="1"/>
          <p:nvPr>
            <p:ph type="body" idx="1"/>
          </p:nvPr>
        </p:nvSpPr>
        <p:spPr>
          <a:xfrm>
            <a:off x="812800" y="3200400"/>
            <a:ext cx="12293600" cy="5842000"/>
          </a:xfrm>
          <a:prstGeom prst="rect">
            <a:avLst/>
          </a:prstGeom>
        </p:spPr>
        <p:txBody>
          <a:bodyPr anchor="ctr"/>
          <a:lstStyle/>
          <a:p>
            <a:pPr/>
            <a:r>
              <a:t>Our target market is the </a:t>
            </a:r>
            <a:r>
              <a:rPr b="1">
                <a:ln w="4826">
                  <a:solidFill>
                    <a:srgbClr val="000000"/>
                  </a:solidFill>
                </a:ln>
                <a:noFill/>
                <a:latin typeface="Gill Sans"/>
                <a:ea typeface="Gill Sans"/>
                <a:cs typeface="Gill Sans"/>
                <a:sym typeface="Gill Sans"/>
              </a:rPr>
              <a:t>one million photos per minute</a:t>
            </a:r>
            <a:r>
              <a:t> that internet users </a:t>
            </a:r>
            <a:r>
              <a:rPr strike="sngStrike"/>
              <a:t>upload</a:t>
            </a:r>
            <a:r>
              <a:t> </a:t>
            </a:r>
            <a:r>
              <a:rPr b="1" i="1">
                <a:latin typeface="Gill Sans"/>
                <a:ea typeface="Gill Sans"/>
                <a:cs typeface="Gill Sans"/>
                <a:sym typeface="Gill Sans"/>
              </a:rPr>
              <a:t>give</a:t>
            </a:r>
            <a:r>
              <a:t> </a:t>
            </a:r>
            <a:r>
              <a:rPr i="1">
                <a:latin typeface="Gill Sans"/>
                <a:ea typeface="Gill Sans"/>
                <a:cs typeface="Gill Sans"/>
                <a:sym typeface="Gill Sans"/>
              </a:rPr>
              <a:t>(for free!)</a:t>
            </a:r>
            <a:r>
              <a:t> to the major social networks.</a:t>
            </a:r>
          </a:p>
        </p:txBody>
      </p:sp>
      <p:pic>
        <p:nvPicPr>
          <p:cNvPr id="199" name="pasted-image.png" descr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97650" y="3354809"/>
            <a:ext cx="5533182" cy="55331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“monetization”"/>
          <p:cNvSpPr txBox="1"/>
          <p:nvPr>
            <p:ph type="title"/>
          </p:nvPr>
        </p:nvSpPr>
        <p:spPr>
          <a:xfrm>
            <a:off x="355600" y="5264150"/>
            <a:ext cx="12293600" cy="1257300"/>
          </a:xfrm>
          <a:prstGeom prst="rect">
            <a:avLst/>
          </a:prstGeom>
        </p:spPr>
        <p:txBody>
          <a:bodyPr/>
          <a:lstStyle/>
          <a:p>
            <a:pPr/>
            <a:r>
              <a:t>“monetization”</a:t>
            </a:r>
          </a:p>
        </p:txBody>
      </p:sp>
      <p:sp>
        <p:nvSpPr>
          <p:cNvPr id="202" name="Google Trends shows general public interest in monetizing asset value has been trending for a decade."/>
          <p:cNvSpPr txBox="1"/>
          <p:nvPr>
            <p:ph type="body" sz="quarter" idx="1"/>
          </p:nvPr>
        </p:nvSpPr>
        <p:spPr>
          <a:xfrm>
            <a:off x="355600" y="7687733"/>
            <a:ext cx="12293600" cy="1206501"/>
          </a:xfrm>
          <a:prstGeom prst="rect">
            <a:avLst/>
          </a:prstGeom>
        </p:spPr>
        <p:txBody>
          <a:bodyPr/>
          <a:lstStyle/>
          <a:p>
            <a:pPr/>
            <a:r>
              <a:t>Google Trends shows general public interest in monetizing asset value has been trending for a decade.</a:t>
            </a:r>
          </a:p>
        </p:txBody>
      </p:sp>
      <p:pic>
        <p:nvPicPr>
          <p:cNvPr id="203" name="Screen Shot 2016-05-30 at 10.21.54 PM.png" descr="Screen Shot 2016-05-30 at 10.21.54 PM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87450" y="592666"/>
            <a:ext cx="10629900" cy="37592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*One Million photos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*One Million photos </a:t>
            </a:r>
          </a:p>
          <a:p>
            <a:pPr/>
            <a:r>
              <a:t>per minute</a:t>
            </a:r>
          </a:p>
        </p:txBody>
      </p:sp>
      <p:sp>
        <p:nvSpPr>
          <p:cNvPr id="206" name="By providing a clear, direct path to photo monetization (i.e., making money for the “photographer”), we expect to convert &amp; capture 0.1% of the target market*."/>
          <p:cNvSpPr txBox="1"/>
          <p:nvPr>
            <p:ph type="body" sz="half" idx="1"/>
          </p:nvPr>
        </p:nvSpPr>
        <p:spPr>
          <a:xfrm>
            <a:off x="254000" y="3187700"/>
            <a:ext cx="5892800" cy="5842000"/>
          </a:xfrm>
          <a:prstGeom prst="rect">
            <a:avLst/>
          </a:prstGeom>
        </p:spPr>
        <p:txBody>
          <a:bodyPr/>
          <a:lstStyle/>
          <a:p>
            <a:pPr/>
            <a:r>
              <a:t>By providing a clear, direct path to photo monetization (i.e., making money for the “photographer”), we expect to convert &amp; capture 0.1% of the target market*.</a:t>
            </a:r>
          </a:p>
        </p:txBody>
      </p:sp>
      <p:sp>
        <p:nvSpPr>
          <p:cNvPr id="207" name="* for illustration only - not uploaded by actual member"/>
          <p:cNvSpPr txBox="1"/>
          <p:nvPr/>
        </p:nvSpPr>
        <p:spPr>
          <a:xfrm>
            <a:off x="6294518" y="9207499"/>
            <a:ext cx="2574764" cy="22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/>
            <a:r>
              <a:t>* for illustration only - not uploaded by actual member</a:t>
            </a:r>
          </a:p>
        </p:txBody>
      </p:sp>
      <p:pic>
        <p:nvPicPr>
          <p:cNvPr id="208" name="Untitled-3.png" descr="Untitled-3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597650" y="3009900"/>
            <a:ext cx="6210300" cy="6197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200" u="none" kumimoji="0" normalizeH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